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400"/>
  </p:normalViewPr>
  <p:slideViewPr>
    <p:cSldViewPr>
      <p:cViewPr varScale="1">
        <p:scale>
          <a:sx n="73" d="100"/>
          <a:sy n="73" d="100"/>
        </p:scale>
        <p:origin x="78" y="6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418343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188881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94315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376868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341261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48738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253585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1150125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129153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262627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r>
              <a:rPr lang="en-US"/>
              <a:t>‹#›</a:t>
            </a:r>
          </a:p>
        </p:txBody>
      </p:sp>
    </p:spTree>
    <p:extLst>
      <p:ext uri="{BB962C8B-B14F-4D97-AF65-F5344CB8AC3E}">
        <p14:creationId xmlns:p14="http://schemas.microsoft.com/office/powerpoint/2010/main" val="93255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base">
              <a:spcBef>
                <a:spcPct val="0"/>
              </a:spcBef>
              <a:spcAft>
                <a:spcPct val="0"/>
              </a:spcAft>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base">
              <a:spcBef>
                <a:spcPct val="0"/>
              </a:spcBef>
              <a:spcAft>
                <a:spcPct val="0"/>
              </a:spcAft>
              <a:defRPr sz="1400">
                <a:latin typeface="+mn-lt"/>
              </a:defRPr>
            </a:lvl1pPr>
          </a:lstStyle>
          <a:p>
            <a:pPr>
              <a:defRPr/>
            </a:pPr>
            <a:r>
              <a:rPr lang="en-US"/>
              <a:t>‹#›</a:t>
            </a:r>
          </a:p>
        </p:txBody>
      </p:sp>
    </p:spTree>
    <p:extLst>
      <p:ext uri="{BB962C8B-B14F-4D97-AF65-F5344CB8AC3E}">
        <p14:creationId xmlns:p14="http://schemas.microsoft.com/office/powerpoint/2010/main" val="1266216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matthew_dills@kernhigh.org" TargetMode="External"/><Relationship Id="rId2" Type="http://schemas.openxmlformats.org/officeDocument/2006/relationships/hyperlink" Target="http://www.matthewdills.com/stockdale/" TargetMode="External"/><Relationship Id="rId1" Type="http://schemas.openxmlformats.org/officeDocument/2006/relationships/slideLayout" Target="../slideLayouts/slideLayout7.xml"/><Relationship Id="rId4" Type="http://schemas.openxmlformats.org/officeDocument/2006/relationships/hyperlink" Target="http://www.kernhigh.org/stockdal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www.kernhigh.org/stockdale/DirSchoolInfo/ESLR.html" TargetMode="External"/><Relationship Id="rId2" Type="http://schemas.openxmlformats.org/officeDocument/2006/relationships/hyperlink" Target="http://www.kernhigh.org/stockdale/DirSchedules/SchedulesMenu.htm" TargetMode="External"/><Relationship Id="rId1" Type="http://schemas.openxmlformats.org/officeDocument/2006/relationships/slideLayout" Target="../slideLayouts/slideLayout7.xml"/><Relationship Id="rId4" Type="http://schemas.openxmlformats.org/officeDocument/2006/relationships/hyperlink" Target="http://www.khsd.k12.ca.us/roc/eslrs.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5800" y="2130425"/>
            <a:ext cx="7772400" cy="1470025"/>
          </a:xfrm>
        </p:spPr>
        <p:txBody>
          <a:bodyPr/>
          <a:lstStyle/>
          <a:p>
            <a:pPr eaLnBrk="1" hangingPunct="1"/>
            <a:r>
              <a:rPr lang="en-US" sz="4000" b="1"/>
              <a:t>Welcome to Graphic Arts</a:t>
            </a:r>
            <a:br>
              <a:rPr lang="en-US" sz="4000" b="1"/>
            </a:br>
            <a:r>
              <a:rPr lang="en-US" sz="4000" b="1"/>
              <a:t>&amp;</a:t>
            </a:r>
            <a:br>
              <a:rPr lang="en-US" sz="4000" b="1"/>
            </a:br>
            <a:r>
              <a:rPr lang="en-US" sz="4000" b="1"/>
              <a:t>Motion Graphics</a:t>
            </a:r>
          </a:p>
        </p:txBody>
      </p:sp>
      <p:sp>
        <p:nvSpPr>
          <p:cNvPr id="2051"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endParaRPr lang="en-US"/>
          </a:p>
        </p:txBody>
      </p:sp>
    </p:spTree>
    <p:extLst>
      <p:ext uri="{BB962C8B-B14F-4D97-AF65-F5344CB8AC3E}">
        <p14:creationId xmlns:p14="http://schemas.microsoft.com/office/powerpoint/2010/main" val="3554897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b="1"/>
              <a:t>Tardies Policy</a:t>
            </a:r>
            <a:r>
              <a:rPr lang="en-US"/>
              <a:t> </a:t>
            </a:r>
          </a:p>
        </p:txBody>
      </p:sp>
      <p:sp>
        <p:nvSpPr>
          <p:cNvPr id="11267" name="Rectangle 3"/>
          <p:cNvSpPr>
            <a:spLocks noGrp="1" noChangeArrowheads="1"/>
          </p:cNvSpPr>
          <p:nvPr>
            <p:ph type="body" idx="4294967295"/>
          </p:nvPr>
        </p:nvSpPr>
        <p:spPr/>
        <p:txBody>
          <a:bodyPr/>
          <a:lstStyle/>
          <a:p>
            <a:pPr eaLnBrk="1" hangingPunct="1"/>
            <a:r>
              <a:rPr lang="en-US"/>
              <a:t>Detention will be assigned on your 1</a:t>
            </a:r>
            <a:r>
              <a:rPr lang="en-US" baseline="30000"/>
              <a:t>st</a:t>
            </a:r>
            <a:r>
              <a:rPr lang="en-US"/>
              <a:t>  Tardy. See the official Stockdale High School Tardy Policy.</a:t>
            </a:r>
          </a:p>
        </p:txBody>
      </p:sp>
    </p:spTree>
    <p:extLst>
      <p:ext uri="{BB962C8B-B14F-4D97-AF65-F5344CB8AC3E}">
        <p14:creationId xmlns:p14="http://schemas.microsoft.com/office/powerpoint/2010/main" val="3053233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b="1"/>
              <a:t>Grading</a:t>
            </a:r>
            <a:r>
              <a:rPr lang="en-US"/>
              <a:t> </a:t>
            </a:r>
          </a:p>
        </p:txBody>
      </p:sp>
      <p:sp>
        <p:nvSpPr>
          <p:cNvPr id="14339" name="Rectangle 3"/>
          <p:cNvSpPr>
            <a:spLocks noGrp="1" noChangeArrowheads="1"/>
          </p:cNvSpPr>
          <p:nvPr>
            <p:ph type="body" idx="4294967295"/>
          </p:nvPr>
        </p:nvSpPr>
        <p:spPr>
          <a:xfrm>
            <a:off x="457200" y="1600200"/>
            <a:ext cx="8229600" cy="5181600"/>
          </a:xfrm>
        </p:spPr>
        <p:txBody>
          <a:bodyPr/>
          <a:lstStyle/>
          <a:p>
            <a:pPr marL="0" indent="0" eaLnBrk="1" hangingPunct="1">
              <a:buNone/>
            </a:pPr>
            <a:r>
              <a:rPr lang="en-US" dirty="0" smtClean="0"/>
              <a:t>Grading will be done on a 5 point scale. 5 will be the highest and 1 the lowest. 0 will represent projects that were not turned in.</a:t>
            </a:r>
          </a:p>
          <a:p>
            <a:pPr marL="0" indent="0" eaLnBrk="1" hangingPunct="1">
              <a:buNone/>
            </a:pPr>
            <a:r>
              <a:rPr lang="en-US" dirty="0" smtClean="0"/>
              <a:t>5-A</a:t>
            </a:r>
          </a:p>
          <a:p>
            <a:pPr marL="0" indent="0" eaLnBrk="1" hangingPunct="1">
              <a:buNone/>
            </a:pPr>
            <a:r>
              <a:rPr lang="en-US" dirty="0" smtClean="0"/>
              <a:t>4-B</a:t>
            </a:r>
          </a:p>
          <a:p>
            <a:pPr marL="0" indent="0" eaLnBrk="1" hangingPunct="1">
              <a:buNone/>
            </a:pPr>
            <a:r>
              <a:rPr lang="en-US" dirty="0" smtClean="0"/>
              <a:t>3-C</a:t>
            </a:r>
          </a:p>
          <a:p>
            <a:pPr marL="0" indent="0" eaLnBrk="1" hangingPunct="1">
              <a:buNone/>
            </a:pPr>
            <a:r>
              <a:rPr lang="en-US" dirty="0" smtClean="0"/>
              <a:t>2-D</a:t>
            </a:r>
          </a:p>
          <a:p>
            <a:pPr marL="0" indent="0" eaLnBrk="1" hangingPunct="1">
              <a:buNone/>
            </a:pPr>
            <a:r>
              <a:rPr lang="en-US" dirty="0" smtClean="0"/>
              <a:t>1-F</a:t>
            </a:r>
          </a:p>
          <a:p>
            <a:pPr marL="0" indent="0" eaLnBrk="1" hangingPunct="1">
              <a:buNone/>
            </a:pPr>
            <a:r>
              <a:rPr lang="en-US" dirty="0" smtClean="0"/>
              <a:t>0-Not </a:t>
            </a:r>
            <a:r>
              <a:rPr lang="en-US" smtClean="0"/>
              <a:t>turned in</a:t>
            </a:r>
            <a:endParaRPr lang="en-US" dirty="0" smtClean="0"/>
          </a:p>
        </p:txBody>
      </p:sp>
    </p:spTree>
    <p:extLst>
      <p:ext uri="{BB962C8B-B14F-4D97-AF65-F5344CB8AC3E}">
        <p14:creationId xmlns:p14="http://schemas.microsoft.com/office/powerpoint/2010/main" val="249583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15363" name="Rectangle 3"/>
          <p:cNvSpPr>
            <a:spLocks noGrp="1" noChangeArrowheads="1"/>
          </p:cNvSpPr>
          <p:nvPr>
            <p:ph type="body" idx="4294967295"/>
          </p:nvPr>
        </p:nvSpPr>
        <p:spPr/>
        <p:txBody>
          <a:bodyPr/>
          <a:lstStyle/>
          <a:p>
            <a:pPr eaLnBrk="1" hangingPunct="1"/>
            <a:r>
              <a:rPr lang="en-US"/>
              <a:t>Be on time to class.  </a:t>
            </a:r>
          </a:p>
          <a:p>
            <a:pPr eaLnBrk="1" hangingPunct="1"/>
            <a:r>
              <a:rPr lang="en-US"/>
              <a:t>Important information will be given during the first and last minutes of class. Excused or unexcused, if you are late you will be missing information. If I have to re explain material with you because you are late you will lose participation points.</a:t>
            </a:r>
          </a:p>
        </p:txBody>
      </p:sp>
    </p:spTree>
    <p:extLst>
      <p:ext uri="{BB962C8B-B14F-4D97-AF65-F5344CB8AC3E}">
        <p14:creationId xmlns:p14="http://schemas.microsoft.com/office/powerpoint/2010/main" val="3067571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16387" name="Rectangle 3"/>
          <p:cNvSpPr>
            <a:spLocks noGrp="1" noChangeArrowheads="1"/>
          </p:cNvSpPr>
          <p:nvPr>
            <p:ph type="body" idx="4294967295"/>
          </p:nvPr>
        </p:nvSpPr>
        <p:spPr/>
        <p:txBody>
          <a:bodyPr/>
          <a:lstStyle/>
          <a:p>
            <a:pPr eaLnBrk="1" hangingPunct="1"/>
            <a:r>
              <a:rPr lang="en-US"/>
              <a:t>Avoid truancy.  </a:t>
            </a:r>
          </a:p>
          <a:p>
            <a:pPr eaLnBrk="1" hangingPunct="1"/>
            <a:r>
              <a:rPr lang="en-US"/>
              <a:t>You have seventy-two hours to clear all absences.  Any absence that is not cleared through the office in this amount of time is considered a cut. </a:t>
            </a:r>
          </a:p>
        </p:txBody>
      </p:sp>
    </p:spTree>
    <p:extLst>
      <p:ext uri="{BB962C8B-B14F-4D97-AF65-F5344CB8AC3E}">
        <p14:creationId xmlns:p14="http://schemas.microsoft.com/office/powerpoint/2010/main" val="3226369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17411" name="Rectangle 3"/>
          <p:cNvSpPr>
            <a:spLocks noGrp="1" noChangeArrowheads="1"/>
          </p:cNvSpPr>
          <p:nvPr>
            <p:ph type="body" idx="4294967295"/>
          </p:nvPr>
        </p:nvSpPr>
        <p:spPr/>
        <p:txBody>
          <a:bodyPr/>
          <a:lstStyle/>
          <a:p>
            <a:pPr eaLnBrk="1" hangingPunct="1"/>
            <a:r>
              <a:rPr lang="en-US"/>
              <a:t>Avoid horseplay, running, play fighting, arm wrestling or any needless form of physical contact. </a:t>
            </a:r>
          </a:p>
        </p:txBody>
      </p:sp>
    </p:spTree>
    <p:extLst>
      <p:ext uri="{BB962C8B-B14F-4D97-AF65-F5344CB8AC3E}">
        <p14:creationId xmlns:p14="http://schemas.microsoft.com/office/powerpoint/2010/main" val="1710303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18435" name="Rectangle 3"/>
          <p:cNvSpPr>
            <a:spLocks noGrp="1" noChangeArrowheads="1"/>
          </p:cNvSpPr>
          <p:nvPr>
            <p:ph type="body" idx="4294967295"/>
          </p:nvPr>
        </p:nvSpPr>
        <p:spPr/>
        <p:txBody>
          <a:bodyPr/>
          <a:lstStyle/>
          <a:p>
            <a:pPr eaLnBrk="1" hangingPunct="1"/>
            <a:r>
              <a:rPr lang="en-US"/>
              <a:t>Avoid unsafe practices such as throwing things and playing with the tools and equipment. </a:t>
            </a:r>
          </a:p>
        </p:txBody>
      </p:sp>
    </p:spTree>
    <p:extLst>
      <p:ext uri="{BB962C8B-B14F-4D97-AF65-F5344CB8AC3E}">
        <p14:creationId xmlns:p14="http://schemas.microsoft.com/office/powerpoint/2010/main" val="4175584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19459" name="Rectangle 3"/>
          <p:cNvSpPr>
            <a:spLocks noGrp="1" noChangeArrowheads="1"/>
          </p:cNvSpPr>
          <p:nvPr>
            <p:ph type="body" idx="4294967295"/>
          </p:nvPr>
        </p:nvSpPr>
        <p:spPr/>
        <p:txBody>
          <a:bodyPr/>
          <a:lstStyle/>
          <a:p>
            <a:pPr eaLnBrk="1" hangingPunct="1"/>
            <a:r>
              <a:rPr lang="en-US"/>
              <a:t>Do not touch any equipment or supplies unless you are using them. </a:t>
            </a:r>
          </a:p>
        </p:txBody>
      </p:sp>
    </p:spTree>
    <p:extLst>
      <p:ext uri="{BB962C8B-B14F-4D97-AF65-F5344CB8AC3E}">
        <p14:creationId xmlns:p14="http://schemas.microsoft.com/office/powerpoint/2010/main" val="2847259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0483" name="Rectangle 3"/>
          <p:cNvSpPr>
            <a:spLocks noGrp="1" noChangeArrowheads="1"/>
          </p:cNvSpPr>
          <p:nvPr>
            <p:ph type="body" idx="4294967295"/>
          </p:nvPr>
        </p:nvSpPr>
        <p:spPr/>
        <p:txBody>
          <a:bodyPr/>
          <a:lstStyle/>
          <a:p>
            <a:pPr eaLnBrk="1" hangingPunct="1"/>
            <a:r>
              <a:rPr lang="en-US"/>
              <a:t>Avoid disruptive behavior while the teacher, assistants, or other students require your attention.  </a:t>
            </a:r>
          </a:p>
          <a:p>
            <a:pPr eaLnBrk="1" hangingPunct="1"/>
            <a:r>
              <a:rPr lang="en-US"/>
              <a:t>Making noises, gestures or comments of any type is considered disruptive. </a:t>
            </a:r>
          </a:p>
        </p:txBody>
      </p:sp>
    </p:spTree>
    <p:extLst>
      <p:ext uri="{BB962C8B-B14F-4D97-AF65-F5344CB8AC3E}">
        <p14:creationId xmlns:p14="http://schemas.microsoft.com/office/powerpoint/2010/main" val="26123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1507" name="Rectangle 3"/>
          <p:cNvSpPr>
            <a:spLocks noGrp="1" noChangeArrowheads="1"/>
          </p:cNvSpPr>
          <p:nvPr>
            <p:ph type="body" idx="4294967295"/>
          </p:nvPr>
        </p:nvSpPr>
        <p:spPr/>
        <p:txBody>
          <a:bodyPr/>
          <a:lstStyle/>
          <a:p>
            <a:pPr eaLnBrk="1" hangingPunct="1"/>
            <a:r>
              <a:rPr lang="en-US"/>
              <a:t>Do not use profanity, name calling, or inappropriate comments in the classroom. </a:t>
            </a:r>
          </a:p>
        </p:txBody>
      </p:sp>
    </p:spTree>
    <p:extLst>
      <p:ext uri="{BB962C8B-B14F-4D97-AF65-F5344CB8AC3E}">
        <p14:creationId xmlns:p14="http://schemas.microsoft.com/office/powerpoint/2010/main" val="2086372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2531" name="Rectangle 3"/>
          <p:cNvSpPr>
            <a:spLocks noGrp="1" noChangeArrowheads="1"/>
          </p:cNvSpPr>
          <p:nvPr>
            <p:ph type="body" idx="4294967295"/>
          </p:nvPr>
        </p:nvSpPr>
        <p:spPr/>
        <p:txBody>
          <a:bodyPr/>
          <a:lstStyle/>
          <a:p>
            <a:pPr eaLnBrk="1" hangingPunct="1"/>
            <a:r>
              <a:rPr lang="en-US"/>
              <a:t>Gang, sex, drug, violence and racist based language, designs or attitudes in any form are prohibited. </a:t>
            </a:r>
          </a:p>
          <a:p>
            <a:pPr eaLnBrk="1" hangingPunct="1"/>
            <a:r>
              <a:rPr lang="en-US"/>
              <a:t>If you incorporate any of the above into your design projects you will receive a zero for your design project.</a:t>
            </a:r>
          </a:p>
          <a:p>
            <a:pPr eaLnBrk="1" hangingPunct="1"/>
            <a:r>
              <a:rPr lang="en-US"/>
              <a:t>No designs with guns period! This includes paintball and millitary weapons.</a:t>
            </a:r>
          </a:p>
        </p:txBody>
      </p:sp>
    </p:spTree>
    <p:extLst>
      <p:ext uri="{BB962C8B-B14F-4D97-AF65-F5344CB8AC3E}">
        <p14:creationId xmlns:p14="http://schemas.microsoft.com/office/powerpoint/2010/main" val="163637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hangingPunct="1"/>
            <a:r>
              <a:rPr lang="en-US" b="1"/>
              <a:t>Web Information</a:t>
            </a:r>
            <a:r>
              <a:rPr lang="en-US"/>
              <a:t> </a:t>
            </a:r>
          </a:p>
        </p:txBody>
      </p:sp>
      <p:sp>
        <p:nvSpPr>
          <p:cNvPr id="3075" name="Rectangle 3"/>
          <p:cNvSpPr>
            <a:spLocks noGrp="1" noChangeArrowheads="1"/>
          </p:cNvSpPr>
          <p:nvPr>
            <p:ph type="body" idx="4294967295"/>
          </p:nvPr>
        </p:nvSpPr>
        <p:spPr/>
        <p:txBody>
          <a:bodyPr/>
          <a:lstStyle/>
          <a:p>
            <a:pPr eaLnBrk="1" hangingPunct="1"/>
            <a:r>
              <a:rPr lang="en-US" b="1" dirty="0"/>
              <a:t>My Website</a:t>
            </a:r>
            <a:r>
              <a:rPr lang="en-US" b="1"/>
              <a:t/>
            </a:r>
            <a:br>
              <a:rPr lang="en-US" b="1"/>
            </a:br>
            <a:r>
              <a:rPr lang="en-US" b="1">
                <a:hlinkClick r:id="rId2"/>
              </a:rPr>
              <a:t>http://</a:t>
            </a:r>
            <a:r>
              <a:rPr lang="en-US" b="1">
                <a:hlinkClick r:id="rId2"/>
              </a:rPr>
              <a:t>www.matthewdills.com/stockdale</a:t>
            </a:r>
            <a:r>
              <a:rPr lang="en-US" b="1" smtClean="0">
                <a:hlinkClick r:id="rId2"/>
              </a:rPr>
              <a:t>/</a:t>
            </a:r>
            <a:endParaRPr lang="en-US" b="1" smtClean="0"/>
          </a:p>
          <a:p>
            <a:pPr eaLnBrk="1" hangingPunct="1"/>
            <a:r>
              <a:rPr lang="en-US" b="1" smtClean="0"/>
              <a:t>My </a:t>
            </a:r>
            <a:r>
              <a:rPr lang="en-US" b="1" dirty="0"/>
              <a:t>Email address </a:t>
            </a:r>
            <a:br>
              <a:rPr lang="en-US" b="1" dirty="0"/>
            </a:br>
            <a:r>
              <a:rPr lang="en-US" b="1" dirty="0" smtClean="0">
                <a:hlinkClick r:id="rId3"/>
              </a:rPr>
              <a:t>matthew_dills@kernhigh.org</a:t>
            </a:r>
            <a:endParaRPr lang="en-US" b="1" dirty="0" smtClean="0"/>
          </a:p>
          <a:p>
            <a:pPr eaLnBrk="1" hangingPunct="1"/>
            <a:r>
              <a:rPr lang="en-US" b="1" dirty="0" smtClean="0"/>
              <a:t>Stockdale </a:t>
            </a:r>
            <a:r>
              <a:rPr lang="en-US" b="1" dirty="0"/>
              <a:t>High School Homepage </a:t>
            </a:r>
            <a:endParaRPr lang="en-US" b="1" dirty="0">
              <a:hlinkClick r:id="rId4"/>
            </a:endParaRPr>
          </a:p>
          <a:p>
            <a:pPr eaLnBrk="1" hangingPunct="1"/>
            <a:r>
              <a:rPr lang="en-US" b="1" dirty="0">
                <a:hlinkClick r:id="rId4"/>
              </a:rPr>
              <a:t>www.kernhigh.org/stockdale/</a:t>
            </a:r>
            <a:r>
              <a:rPr lang="en-US" dirty="0"/>
              <a:t> </a:t>
            </a:r>
          </a:p>
        </p:txBody>
      </p:sp>
    </p:spTree>
    <p:extLst>
      <p:ext uri="{BB962C8B-B14F-4D97-AF65-F5344CB8AC3E}">
        <p14:creationId xmlns:p14="http://schemas.microsoft.com/office/powerpoint/2010/main" val="3880808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3555" name="Rectangle 3"/>
          <p:cNvSpPr>
            <a:spLocks noGrp="1" noChangeArrowheads="1"/>
          </p:cNvSpPr>
          <p:nvPr>
            <p:ph type="body" idx="4294967295"/>
          </p:nvPr>
        </p:nvSpPr>
        <p:spPr/>
        <p:txBody>
          <a:bodyPr/>
          <a:lstStyle/>
          <a:p>
            <a:pPr eaLnBrk="1" hangingPunct="1"/>
            <a:r>
              <a:rPr lang="en-US"/>
              <a:t>You will be automatically removed from class if you… </a:t>
            </a:r>
          </a:p>
          <a:p>
            <a:pPr eaLnBrk="1" hangingPunct="1"/>
            <a:r>
              <a:rPr lang="en-US"/>
              <a:t>Steal others work and put your name on it. </a:t>
            </a:r>
          </a:p>
          <a:p>
            <a:pPr eaLnBrk="1" hangingPunct="1"/>
            <a:r>
              <a:rPr lang="en-US"/>
              <a:t>Copy a computer file and turn it in as your own. </a:t>
            </a:r>
          </a:p>
          <a:p>
            <a:pPr eaLnBrk="1" hangingPunct="1"/>
            <a:r>
              <a:rPr lang="en-US"/>
              <a:t>Purposely, deface, abuse, or vandalize.</a:t>
            </a:r>
          </a:p>
        </p:txBody>
      </p:sp>
    </p:spTree>
    <p:extLst>
      <p:ext uri="{BB962C8B-B14F-4D97-AF65-F5344CB8AC3E}">
        <p14:creationId xmlns:p14="http://schemas.microsoft.com/office/powerpoint/2010/main" val="3329553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4579" name="Rectangle 3"/>
          <p:cNvSpPr>
            <a:spLocks noGrp="1" noChangeArrowheads="1"/>
          </p:cNvSpPr>
          <p:nvPr>
            <p:ph type="body" idx="4294967295"/>
          </p:nvPr>
        </p:nvSpPr>
        <p:spPr/>
        <p:txBody>
          <a:bodyPr/>
          <a:lstStyle/>
          <a:p>
            <a:pPr eaLnBrk="1" hangingPunct="1"/>
            <a:r>
              <a:rPr lang="en-US"/>
              <a:t>Anyone who vandalizes, abuses and/or defaces equipment in this lab will subject to immediate and permanent removal from class and criminal prosecution. </a:t>
            </a:r>
          </a:p>
          <a:p>
            <a:pPr eaLnBrk="1" hangingPunct="1"/>
            <a:r>
              <a:rPr lang="en-US"/>
              <a:t>Everything in this classroom belongs to you, the students of Stockdale High. I have worked hard to get these things for you. Keep them nice!</a:t>
            </a:r>
          </a:p>
        </p:txBody>
      </p:sp>
    </p:spTree>
    <p:extLst>
      <p:ext uri="{BB962C8B-B14F-4D97-AF65-F5344CB8AC3E}">
        <p14:creationId xmlns:p14="http://schemas.microsoft.com/office/powerpoint/2010/main" val="1607894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5603" name="Rectangle 3"/>
          <p:cNvSpPr>
            <a:spLocks noGrp="1" noChangeArrowheads="1"/>
          </p:cNvSpPr>
          <p:nvPr>
            <p:ph type="body" idx="4294967295"/>
          </p:nvPr>
        </p:nvSpPr>
        <p:spPr/>
        <p:txBody>
          <a:bodyPr/>
          <a:lstStyle/>
          <a:p>
            <a:pPr eaLnBrk="1" hangingPunct="1"/>
            <a:r>
              <a:rPr lang="en-US"/>
              <a:t>Clean up your own mess and put things back where you found them.  You are responsible for not only your own cleanup assignment, but your own desk and any other area you worked in during the period. </a:t>
            </a:r>
          </a:p>
          <a:p>
            <a:pPr eaLnBrk="1" hangingPunct="1"/>
            <a:r>
              <a:rPr lang="en-US"/>
              <a:t>Do not write on desktops </a:t>
            </a:r>
          </a:p>
          <a:p>
            <a:pPr eaLnBrk="1" hangingPunct="1"/>
            <a:r>
              <a:rPr lang="en-US"/>
              <a:t>No eraser crumbs, scratch paper etc…</a:t>
            </a:r>
          </a:p>
        </p:txBody>
      </p:sp>
    </p:spTree>
    <p:extLst>
      <p:ext uri="{BB962C8B-B14F-4D97-AF65-F5344CB8AC3E}">
        <p14:creationId xmlns:p14="http://schemas.microsoft.com/office/powerpoint/2010/main" val="3029290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6627" name="Rectangle 3"/>
          <p:cNvSpPr>
            <a:spLocks noGrp="1" noChangeArrowheads="1"/>
          </p:cNvSpPr>
          <p:nvPr>
            <p:ph type="body" idx="4294967295"/>
          </p:nvPr>
        </p:nvSpPr>
        <p:spPr/>
        <p:txBody>
          <a:bodyPr/>
          <a:lstStyle/>
          <a:p>
            <a:pPr eaLnBrk="1" hangingPunct="1"/>
            <a:r>
              <a:rPr lang="en-US"/>
              <a:t>Use your Stockdale planner as your Hall pass. It is your responsibility to fill out your planner with date, time, and reason for leaving the class. </a:t>
            </a:r>
          </a:p>
          <a:p>
            <a:pPr eaLnBrk="1" hangingPunct="1"/>
            <a:r>
              <a:rPr lang="en-US"/>
              <a:t>Only one student may leave the class at a time.</a:t>
            </a:r>
          </a:p>
          <a:p>
            <a:pPr eaLnBrk="1" hangingPunct="1"/>
            <a:r>
              <a:rPr lang="en-US"/>
              <a:t>If you need to use the restroom everyday, bring me a doctors note.</a:t>
            </a:r>
          </a:p>
          <a:p>
            <a:pPr eaLnBrk="1" hangingPunct="1"/>
            <a:r>
              <a:rPr lang="en-US"/>
              <a:t>No one can leave class first/last 10 min.</a:t>
            </a:r>
          </a:p>
        </p:txBody>
      </p:sp>
    </p:spTree>
    <p:extLst>
      <p:ext uri="{BB962C8B-B14F-4D97-AF65-F5344CB8AC3E}">
        <p14:creationId xmlns:p14="http://schemas.microsoft.com/office/powerpoint/2010/main" val="1939992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7651" name="Rectangle 3"/>
          <p:cNvSpPr>
            <a:spLocks noGrp="1" noChangeArrowheads="1"/>
          </p:cNvSpPr>
          <p:nvPr>
            <p:ph type="body" idx="4294967295"/>
          </p:nvPr>
        </p:nvSpPr>
        <p:spPr/>
        <p:txBody>
          <a:bodyPr/>
          <a:lstStyle/>
          <a:p>
            <a:pPr eaLnBrk="1" hangingPunct="1"/>
            <a:r>
              <a:rPr lang="en-US"/>
              <a:t>No food or drink is allowed in class.</a:t>
            </a:r>
          </a:p>
          <a:p>
            <a:pPr eaLnBrk="1" hangingPunct="1"/>
            <a:r>
              <a:rPr lang="en-US"/>
              <a:t>If you bring in a drink, say a coffee or a Jamba juice you just paid five bucks for, that five bucks will be in the trash can. </a:t>
            </a:r>
          </a:p>
          <a:p>
            <a:pPr eaLnBrk="1" hangingPunct="1"/>
            <a:r>
              <a:rPr lang="en-US"/>
              <a:t>This is a computer lab. You may NOT have food or drinks in here.</a:t>
            </a:r>
          </a:p>
        </p:txBody>
      </p:sp>
    </p:spTree>
    <p:extLst>
      <p:ext uri="{BB962C8B-B14F-4D97-AF65-F5344CB8AC3E}">
        <p14:creationId xmlns:p14="http://schemas.microsoft.com/office/powerpoint/2010/main" val="69349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8675" name="Rectangle 3"/>
          <p:cNvSpPr>
            <a:spLocks noGrp="1" noChangeArrowheads="1"/>
          </p:cNvSpPr>
          <p:nvPr>
            <p:ph type="body" idx="4294967295"/>
          </p:nvPr>
        </p:nvSpPr>
        <p:spPr/>
        <p:txBody>
          <a:bodyPr/>
          <a:lstStyle/>
          <a:p>
            <a:pPr eaLnBrk="1" hangingPunct="1"/>
            <a:r>
              <a:rPr lang="en-US"/>
              <a:t>The instructor in not responsible for any possession missing during class. </a:t>
            </a:r>
          </a:p>
          <a:p>
            <a:pPr eaLnBrk="1" hangingPunct="1"/>
            <a:r>
              <a:rPr lang="en-US"/>
              <a:t>Keep your belongings in a safe place.</a:t>
            </a:r>
          </a:p>
        </p:txBody>
      </p:sp>
    </p:spTree>
    <p:extLst>
      <p:ext uri="{BB962C8B-B14F-4D97-AF65-F5344CB8AC3E}">
        <p14:creationId xmlns:p14="http://schemas.microsoft.com/office/powerpoint/2010/main" val="188954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US" b="1"/>
              <a:t>Lab Rules</a:t>
            </a:r>
            <a:r>
              <a:rPr lang="en-US"/>
              <a:t> </a:t>
            </a:r>
          </a:p>
        </p:txBody>
      </p:sp>
      <p:sp>
        <p:nvSpPr>
          <p:cNvPr id="29699" name="Rectangle 3"/>
          <p:cNvSpPr>
            <a:spLocks noGrp="1" noChangeArrowheads="1"/>
          </p:cNvSpPr>
          <p:nvPr>
            <p:ph type="body" idx="4294967295"/>
          </p:nvPr>
        </p:nvSpPr>
        <p:spPr/>
        <p:txBody>
          <a:bodyPr/>
          <a:lstStyle/>
          <a:p>
            <a:pPr eaLnBrk="1" hangingPunct="1"/>
            <a:r>
              <a:rPr lang="en-US"/>
              <a:t>Students are not allowed in any room or area of the lab besides the area they are designated to be in. </a:t>
            </a:r>
          </a:p>
          <a:p>
            <a:pPr eaLnBrk="1" hangingPunct="1"/>
            <a:r>
              <a:rPr lang="en-US"/>
              <a:t>You must stay in your seat, no wandering around the lab.</a:t>
            </a:r>
          </a:p>
        </p:txBody>
      </p:sp>
    </p:spTree>
    <p:extLst>
      <p:ext uri="{BB962C8B-B14F-4D97-AF65-F5344CB8AC3E}">
        <p14:creationId xmlns:p14="http://schemas.microsoft.com/office/powerpoint/2010/main" val="2923375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eaLnBrk="1" hangingPunct="1"/>
            <a:r>
              <a:rPr lang="en-US" b="1"/>
              <a:t>Computer Login</a:t>
            </a:r>
            <a:r>
              <a:rPr lang="en-US"/>
              <a:t> </a:t>
            </a:r>
          </a:p>
        </p:txBody>
      </p:sp>
      <p:sp>
        <p:nvSpPr>
          <p:cNvPr id="30723" name="Rectangle 3"/>
          <p:cNvSpPr>
            <a:spLocks noGrp="1" noChangeArrowheads="1"/>
          </p:cNvSpPr>
          <p:nvPr>
            <p:ph type="body" idx="4294967295"/>
          </p:nvPr>
        </p:nvSpPr>
        <p:spPr/>
        <p:txBody>
          <a:bodyPr/>
          <a:lstStyle/>
          <a:p>
            <a:pPr eaLnBrk="1" hangingPunct="1"/>
            <a:r>
              <a:rPr lang="en-US"/>
              <a:t>Username = six digit UID #</a:t>
            </a:r>
            <a:br>
              <a:rPr lang="en-US"/>
            </a:br>
            <a:r>
              <a:rPr lang="en-US"/>
              <a:t>Password = Birthday – 6 digits</a:t>
            </a:r>
            <a:br>
              <a:rPr lang="en-US"/>
            </a:br>
            <a:r>
              <a:rPr lang="en-US"/>
              <a:t>                                  MMDDYY </a:t>
            </a:r>
          </a:p>
        </p:txBody>
      </p:sp>
    </p:spTree>
    <p:extLst>
      <p:ext uri="{BB962C8B-B14F-4D97-AF65-F5344CB8AC3E}">
        <p14:creationId xmlns:p14="http://schemas.microsoft.com/office/powerpoint/2010/main" val="1464646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en-US" b="1"/>
              <a:t>AUP of Computers</a:t>
            </a:r>
            <a:r>
              <a:rPr lang="en-US"/>
              <a:t> </a:t>
            </a:r>
          </a:p>
        </p:txBody>
      </p:sp>
      <p:sp>
        <p:nvSpPr>
          <p:cNvPr id="31747" name="Rectangle 3"/>
          <p:cNvSpPr>
            <a:spLocks noGrp="1" noChangeArrowheads="1"/>
          </p:cNvSpPr>
          <p:nvPr>
            <p:ph type="body" idx="4294967295"/>
          </p:nvPr>
        </p:nvSpPr>
        <p:spPr/>
        <p:txBody>
          <a:bodyPr/>
          <a:lstStyle/>
          <a:p>
            <a:pPr eaLnBrk="1" hangingPunct="1"/>
            <a:r>
              <a:rPr lang="en-US">
                <a:sym typeface="Wingdings"/>
              </a:rPr>
              <a:t></a:t>
            </a:r>
            <a:r>
              <a:rPr lang="en-US"/>
              <a:t>Students may not be on the Internet without the instructor’s permission. </a:t>
            </a:r>
          </a:p>
          <a:p>
            <a:pPr eaLnBrk="1" hangingPunct="1"/>
            <a:r>
              <a:rPr lang="en-US">
                <a:sym typeface="Wingdings"/>
              </a:rPr>
              <a:t></a:t>
            </a:r>
            <a:r>
              <a:rPr lang="en-US"/>
              <a:t> Students may use only the software that the instructor has given the student permission to use.</a:t>
            </a:r>
          </a:p>
        </p:txBody>
      </p:sp>
    </p:spTree>
    <p:extLst>
      <p:ext uri="{BB962C8B-B14F-4D97-AF65-F5344CB8AC3E}">
        <p14:creationId xmlns:p14="http://schemas.microsoft.com/office/powerpoint/2010/main" val="2747334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b="1"/>
              <a:t>AUP of Computers</a:t>
            </a:r>
            <a:r>
              <a:rPr lang="en-US"/>
              <a:t> </a:t>
            </a:r>
          </a:p>
        </p:txBody>
      </p:sp>
      <p:sp>
        <p:nvSpPr>
          <p:cNvPr id="32771" name="Rectangle 3"/>
          <p:cNvSpPr>
            <a:spLocks noGrp="1" noChangeArrowheads="1"/>
          </p:cNvSpPr>
          <p:nvPr>
            <p:ph type="body" idx="4294967295"/>
          </p:nvPr>
        </p:nvSpPr>
        <p:spPr/>
        <p:txBody>
          <a:bodyPr/>
          <a:lstStyle/>
          <a:p>
            <a:pPr eaLnBrk="1" hangingPunct="1"/>
            <a:r>
              <a:rPr lang="en-US" b="1"/>
              <a:t>At no time are students allowed  to play any kind of computer game. </a:t>
            </a:r>
          </a:p>
          <a:p>
            <a:pPr eaLnBrk="1" hangingPunct="1"/>
            <a:r>
              <a:rPr lang="en-US"/>
              <a:t>Students may not give their log-in name and password to other students. </a:t>
            </a:r>
          </a:p>
          <a:p>
            <a:pPr eaLnBrk="1" hangingPunct="1"/>
            <a:r>
              <a:rPr lang="en-US"/>
              <a:t>Students may not log in using another student’s username and password. </a:t>
            </a:r>
          </a:p>
        </p:txBody>
      </p:sp>
    </p:spTree>
    <p:extLst>
      <p:ext uri="{BB962C8B-B14F-4D97-AF65-F5344CB8AC3E}">
        <p14:creationId xmlns:p14="http://schemas.microsoft.com/office/powerpoint/2010/main" val="208628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en-US" b="1"/>
              <a:t>Class Requirements</a:t>
            </a:r>
            <a:r>
              <a:rPr lang="en-US"/>
              <a:t> </a:t>
            </a:r>
          </a:p>
        </p:txBody>
      </p:sp>
      <p:sp>
        <p:nvSpPr>
          <p:cNvPr id="4099" name="Rectangle 3"/>
          <p:cNvSpPr>
            <a:spLocks noGrp="1" noChangeArrowheads="1"/>
          </p:cNvSpPr>
          <p:nvPr>
            <p:ph type="body" idx="4294967295"/>
          </p:nvPr>
        </p:nvSpPr>
        <p:spPr/>
        <p:txBody>
          <a:bodyPr/>
          <a:lstStyle/>
          <a:p>
            <a:pPr eaLnBrk="1" hangingPunct="1">
              <a:lnSpc>
                <a:spcPct val="90000"/>
              </a:lnSpc>
            </a:pPr>
            <a:r>
              <a:rPr lang="en-US"/>
              <a:t>1.  Mechanical Pencil - .7 mm</a:t>
            </a:r>
            <a:br>
              <a:rPr lang="en-US"/>
            </a:br>
            <a:r>
              <a:rPr lang="en-US" i="1"/>
              <a:t>One will be provided- additional pencils can be purchased in the student store</a:t>
            </a:r>
            <a:r>
              <a:rPr lang="en-US"/>
              <a:t/>
            </a:r>
            <a:br>
              <a:rPr lang="en-US"/>
            </a:br>
            <a:r>
              <a:rPr lang="en-US"/>
              <a:t>     -  no pens allowed </a:t>
            </a:r>
            <a:br>
              <a:rPr lang="en-US"/>
            </a:br>
            <a:r>
              <a:rPr lang="en-US"/>
              <a:t>2. A 3 Ring Binder and sheet protectors	All assignments</a:t>
            </a:r>
            <a:br>
              <a:rPr lang="en-US"/>
            </a:br>
            <a:r>
              <a:rPr lang="en-US"/>
              <a:t>	Handouts</a:t>
            </a:r>
            <a:br>
              <a:rPr lang="en-US"/>
            </a:br>
            <a:r>
              <a:rPr lang="en-US"/>
              <a:t>	Notes </a:t>
            </a:r>
          </a:p>
          <a:p>
            <a:pPr eaLnBrk="1" hangingPunct="1">
              <a:lnSpc>
                <a:spcPct val="90000"/>
              </a:lnSpc>
            </a:pPr>
            <a:r>
              <a:rPr lang="en-US"/>
              <a:t>3(OPTIONAL) Artists Sketchbook</a:t>
            </a:r>
          </a:p>
        </p:txBody>
      </p:sp>
    </p:spTree>
    <p:extLst>
      <p:ext uri="{BB962C8B-B14F-4D97-AF65-F5344CB8AC3E}">
        <p14:creationId xmlns:p14="http://schemas.microsoft.com/office/powerpoint/2010/main" val="1438336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eaLnBrk="1" hangingPunct="1"/>
            <a:r>
              <a:rPr lang="en-US" b="1"/>
              <a:t>AUP of Computers</a:t>
            </a:r>
            <a:r>
              <a:rPr lang="en-US"/>
              <a:t> </a:t>
            </a:r>
          </a:p>
        </p:txBody>
      </p:sp>
      <p:sp>
        <p:nvSpPr>
          <p:cNvPr id="33795" name="Rectangle 3"/>
          <p:cNvSpPr>
            <a:spLocks noGrp="1" noChangeArrowheads="1"/>
          </p:cNvSpPr>
          <p:nvPr>
            <p:ph type="body" idx="4294967295"/>
          </p:nvPr>
        </p:nvSpPr>
        <p:spPr/>
        <p:txBody>
          <a:bodyPr/>
          <a:lstStyle/>
          <a:p>
            <a:pPr eaLnBrk="1" hangingPunct="1"/>
            <a:r>
              <a:rPr lang="en-US">
                <a:sym typeface="Wingdings"/>
              </a:rPr>
              <a:t></a:t>
            </a:r>
            <a:r>
              <a:rPr lang="en-US"/>
              <a:t> Students may not download or install any software onto the computer or their my documents folder.</a:t>
            </a:r>
          </a:p>
          <a:p>
            <a:pPr eaLnBrk="1" hangingPunct="1"/>
            <a:r>
              <a:rPr lang="en-US">
                <a:sym typeface="Wingdings"/>
              </a:rPr>
              <a:t></a:t>
            </a:r>
            <a:r>
              <a:rPr lang="en-US"/>
              <a:t> Students may not attempt to disable or defeat methods of securing the computer, either physically and electronically. </a:t>
            </a:r>
          </a:p>
        </p:txBody>
      </p:sp>
    </p:spTree>
    <p:extLst>
      <p:ext uri="{BB962C8B-B14F-4D97-AF65-F5344CB8AC3E}">
        <p14:creationId xmlns:p14="http://schemas.microsoft.com/office/powerpoint/2010/main" val="2857070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b="1"/>
              <a:t>AUP of Computers</a:t>
            </a:r>
            <a:r>
              <a:rPr lang="en-US"/>
              <a:t> </a:t>
            </a:r>
          </a:p>
        </p:txBody>
      </p:sp>
      <p:sp>
        <p:nvSpPr>
          <p:cNvPr id="34819" name="Rectangle 3"/>
          <p:cNvSpPr>
            <a:spLocks noGrp="1" noChangeArrowheads="1"/>
          </p:cNvSpPr>
          <p:nvPr>
            <p:ph type="body" idx="4294967295"/>
          </p:nvPr>
        </p:nvSpPr>
        <p:spPr/>
        <p:txBody>
          <a:bodyPr/>
          <a:lstStyle/>
          <a:p>
            <a:pPr eaLnBrk="1" hangingPunct="1"/>
            <a:r>
              <a:rPr lang="en-US">
                <a:sym typeface="Wingdings"/>
              </a:rPr>
              <a:t></a:t>
            </a:r>
            <a:r>
              <a:rPr lang="en-US"/>
              <a:t> Students may not change the computer’s configuration in any way. </a:t>
            </a:r>
          </a:p>
          <a:p>
            <a:pPr eaLnBrk="1" hangingPunct="1"/>
            <a:r>
              <a:rPr lang="en-US">
                <a:sym typeface="Wingdings"/>
              </a:rPr>
              <a:t></a:t>
            </a:r>
            <a:r>
              <a:rPr lang="en-US"/>
              <a:t> These are your computers. Take care of them!</a:t>
            </a:r>
          </a:p>
          <a:p>
            <a:pPr eaLnBrk="1" hangingPunct="1"/>
            <a:r>
              <a:rPr lang="en-US">
                <a:sym typeface="Wingdings"/>
              </a:rPr>
              <a:t></a:t>
            </a:r>
            <a:r>
              <a:rPr lang="en-US"/>
              <a:t> Do not change the desktop, the cursor icon, the placement of the shortcuts on the computer, etc.</a:t>
            </a:r>
          </a:p>
        </p:txBody>
      </p:sp>
    </p:spTree>
    <p:extLst>
      <p:ext uri="{BB962C8B-B14F-4D97-AF65-F5344CB8AC3E}">
        <p14:creationId xmlns:p14="http://schemas.microsoft.com/office/powerpoint/2010/main" val="109961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b="1"/>
              <a:t>AUP of Computers</a:t>
            </a:r>
            <a:r>
              <a:rPr lang="en-US"/>
              <a:t> </a:t>
            </a:r>
          </a:p>
        </p:txBody>
      </p:sp>
      <p:sp>
        <p:nvSpPr>
          <p:cNvPr id="35843" name="Rectangle 3"/>
          <p:cNvSpPr>
            <a:spLocks noGrp="1" noChangeArrowheads="1"/>
          </p:cNvSpPr>
          <p:nvPr>
            <p:ph type="body" idx="4294967295"/>
          </p:nvPr>
        </p:nvSpPr>
        <p:spPr/>
        <p:txBody>
          <a:bodyPr/>
          <a:lstStyle/>
          <a:p>
            <a:pPr eaLnBrk="1" hangingPunct="1"/>
            <a:r>
              <a:rPr lang="en-US"/>
              <a:t>Students may not remove parts from the computer. </a:t>
            </a:r>
          </a:p>
          <a:p>
            <a:pPr eaLnBrk="1" hangingPunct="1"/>
            <a:r>
              <a:rPr lang="en-US"/>
              <a:t>Always ask the instructor if something is wrong with your computer. Even if it is something as simple as the mouse coming unplugged. Do not attempt to do anything to the computer yourself. Always call the instructor over to help.</a:t>
            </a:r>
          </a:p>
        </p:txBody>
      </p:sp>
    </p:spTree>
    <p:extLst>
      <p:ext uri="{BB962C8B-B14F-4D97-AF65-F5344CB8AC3E}">
        <p14:creationId xmlns:p14="http://schemas.microsoft.com/office/powerpoint/2010/main" val="3341620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b="1"/>
              <a:t>AUP of Computers</a:t>
            </a:r>
            <a:r>
              <a:rPr lang="en-US"/>
              <a:t> </a:t>
            </a:r>
          </a:p>
        </p:txBody>
      </p:sp>
      <p:sp>
        <p:nvSpPr>
          <p:cNvPr id="36867" name="Rectangle 3"/>
          <p:cNvSpPr>
            <a:spLocks noGrp="1" noChangeArrowheads="1"/>
          </p:cNvSpPr>
          <p:nvPr>
            <p:ph type="body" idx="4294967295"/>
          </p:nvPr>
        </p:nvSpPr>
        <p:spPr/>
        <p:txBody>
          <a:bodyPr/>
          <a:lstStyle/>
          <a:p>
            <a:pPr eaLnBrk="1" hangingPunct="1"/>
            <a:r>
              <a:rPr lang="en-US" b="1"/>
              <a:t>Consequences vary depending on the severity of the infraction, they may include but are not limited to the following:</a:t>
            </a:r>
            <a:endParaRPr lang="en-US"/>
          </a:p>
          <a:p>
            <a:pPr eaLnBrk="1" hangingPunct="1"/>
            <a:r>
              <a:rPr lang="en-US"/>
              <a:t>Loss of participation points, log off for the day, detention, suspension, loss of computer access temporarily, loss of computer access permanently.</a:t>
            </a:r>
          </a:p>
        </p:txBody>
      </p:sp>
    </p:spTree>
    <p:extLst>
      <p:ext uri="{BB962C8B-B14F-4D97-AF65-F5344CB8AC3E}">
        <p14:creationId xmlns:p14="http://schemas.microsoft.com/office/powerpoint/2010/main" val="2244977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b="1"/>
              <a:t>Student Survey</a:t>
            </a:r>
            <a:r>
              <a:rPr lang="en-US"/>
              <a:t> </a:t>
            </a:r>
          </a:p>
        </p:txBody>
      </p:sp>
      <p:sp>
        <p:nvSpPr>
          <p:cNvPr id="37891" name="Rectangle 3"/>
          <p:cNvSpPr>
            <a:spLocks noGrp="1" noChangeArrowheads="1"/>
          </p:cNvSpPr>
          <p:nvPr>
            <p:ph type="body" idx="4294967295"/>
          </p:nvPr>
        </p:nvSpPr>
        <p:spPr/>
        <p:txBody>
          <a:bodyPr/>
          <a:lstStyle/>
          <a:p>
            <a:pPr eaLnBrk="1" hangingPunct="1">
              <a:lnSpc>
                <a:spcPct val="80000"/>
              </a:lnSpc>
            </a:pPr>
            <a:r>
              <a:rPr lang="en-US" sz="2400" b="1"/>
              <a:t>Print your full name in the upper right hand corner of your paper. </a:t>
            </a:r>
          </a:p>
          <a:p>
            <a:pPr eaLnBrk="1" hangingPunct="1">
              <a:lnSpc>
                <a:spcPct val="80000"/>
              </a:lnSpc>
            </a:pPr>
            <a:r>
              <a:rPr lang="en-US" sz="2400" b="1"/>
              <a:t>1. Do you have access to a computer at home?  </a:t>
            </a:r>
            <a:br>
              <a:rPr lang="en-US" sz="2400" b="1"/>
            </a:br>
            <a:r>
              <a:rPr lang="en-US" sz="2400" b="1"/>
              <a:t>2. If you answered yes to question #1-  Does it have Internet access? What kind of access? </a:t>
            </a:r>
            <a:br>
              <a:rPr lang="en-US" sz="2400" b="1"/>
            </a:br>
            <a:r>
              <a:rPr lang="en-US" sz="2400" b="1"/>
              <a:t>3. Do you have your own email address? </a:t>
            </a:r>
            <a:br>
              <a:rPr lang="en-US" sz="2400" b="1"/>
            </a:br>
            <a:r>
              <a:rPr lang="en-US" sz="2400" b="1"/>
              <a:t>     What is it? </a:t>
            </a:r>
          </a:p>
          <a:p>
            <a:pPr eaLnBrk="1" hangingPunct="1">
              <a:lnSpc>
                <a:spcPct val="80000"/>
              </a:lnSpc>
            </a:pPr>
            <a:r>
              <a:rPr lang="en-US" sz="2400" b="1"/>
              <a:t>4.Do you have any of the ADOBE products at home? If so which ones?  Photoshop, Illustrator, After Effects, others?</a:t>
            </a:r>
          </a:p>
          <a:p>
            <a:pPr eaLnBrk="1" hangingPunct="1">
              <a:lnSpc>
                <a:spcPct val="80000"/>
              </a:lnSpc>
            </a:pPr>
            <a:r>
              <a:rPr lang="en-US" sz="2400" b="1"/>
              <a:t>5. Name five occupations you may be interested in? </a:t>
            </a:r>
          </a:p>
          <a:p>
            <a:pPr eaLnBrk="1" hangingPunct="1">
              <a:lnSpc>
                <a:spcPct val="80000"/>
              </a:lnSpc>
            </a:pPr>
            <a:r>
              <a:rPr lang="en-US" sz="2400" b="1"/>
              <a:t>6. What do you plan on doing after you graduate from high school?</a:t>
            </a:r>
            <a:r>
              <a:rPr lang="en-US" sz="2400"/>
              <a:t> </a:t>
            </a:r>
          </a:p>
        </p:txBody>
      </p:sp>
    </p:spTree>
    <p:extLst>
      <p:ext uri="{BB962C8B-B14F-4D97-AF65-F5344CB8AC3E}">
        <p14:creationId xmlns:p14="http://schemas.microsoft.com/office/powerpoint/2010/main" val="9321454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b="1"/>
              <a:t>Student Survey</a:t>
            </a:r>
            <a:r>
              <a:rPr lang="en-US"/>
              <a:t> </a:t>
            </a:r>
          </a:p>
        </p:txBody>
      </p:sp>
      <p:sp>
        <p:nvSpPr>
          <p:cNvPr id="38915" name="Rectangle 3"/>
          <p:cNvSpPr>
            <a:spLocks noGrp="1" noChangeArrowheads="1"/>
          </p:cNvSpPr>
          <p:nvPr>
            <p:ph type="body" idx="4294967295"/>
          </p:nvPr>
        </p:nvSpPr>
        <p:spPr/>
        <p:txBody>
          <a:bodyPr/>
          <a:lstStyle/>
          <a:p>
            <a:pPr eaLnBrk="1" hangingPunct="1"/>
            <a:r>
              <a:rPr lang="en-US" sz="2800" b="1"/>
              <a:t>6.  What do you do in your spare time? Tell me something interesting about yourself that I may not know by having you in class. </a:t>
            </a:r>
          </a:p>
          <a:p>
            <a:pPr eaLnBrk="1" hangingPunct="1"/>
            <a:r>
              <a:rPr lang="en-US" sz="2800" b="1"/>
              <a:t>7. What do you believe will be the highest level of education you will achieve?  </a:t>
            </a:r>
            <a:br>
              <a:rPr lang="en-US" sz="2800" b="1"/>
            </a:br>
            <a:r>
              <a:rPr lang="en-US" sz="2800" b="1"/>
              <a:t>   -High School, </a:t>
            </a:r>
            <a:br>
              <a:rPr lang="en-US" sz="2800" b="1"/>
            </a:br>
            <a:r>
              <a:rPr lang="en-US" sz="2800" b="1"/>
              <a:t>   -Associates degree (2 yrs.), </a:t>
            </a:r>
            <a:br>
              <a:rPr lang="en-US" sz="2800" b="1"/>
            </a:br>
            <a:r>
              <a:rPr lang="en-US" sz="2800" b="1"/>
              <a:t>   -Bachelors degree (4yrs.), </a:t>
            </a:r>
            <a:br>
              <a:rPr lang="en-US" sz="2800" b="1"/>
            </a:br>
            <a:r>
              <a:rPr lang="en-US" sz="2800" b="1"/>
              <a:t>   -Masters Degree/ Graduate school (6 yrs.), </a:t>
            </a:r>
            <a:br>
              <a:rPr lang="en-US" sz="2800" b="1"/>
            </a:br>
            <a:r>
              <a:rPr lang="en-US" sz="2800" b="1"/>
              <a:t>   -Ph.D. (8+ years)</a:t>
            </a:r>
          </a:p>
        </p:txBody>
      </p:sp>
    </p:spTree>
    <p:extLst>
      <p:ext uri="{BB962C8B-B14F-4D97-AF65-F5344CB8AC3E}">
        <p14:creationId xmlns:p14="http://schemas.microsoft.com/office/powerpoint/2010/main" val="1776952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eaLnBrk="1" hangingPunct="1"/>
            <a:r>
              <a:rPr lang="en-US" b="1"/>
              <a:t>Student Survey</a:t>
            </a:r>
            <a:r>
              <a:rPr lang="en-US"/>
              <a:t> </a:t>
            </a:r>
          </a:p>
        </p:txBody>
      </p:sp>
      <p:sp>
        <p:nvSpPr>
          <p:cNvPr id="39939" name="Rectangle 3"/>
          <p:cNvSpPr>
            <a:spLocks noGrp="1" noChangeArrowheads="1"/>
          </p:cNvSpPr>
          <p:nvPr>
            <p:ph type="body" idx="4294967295"/>
          </p:nvPr>
        </p:nvSpPr>
        <p:spPr/>
        <p:txBody>
          <a:bodyPr/>
          <a:lstStyle/>
          <a:p>
            <a:pPr eaLnBrk="1" hangingPunct="1">
              <a:lnSpc>
                <a:spcPct val="90000"/>
              </a:lnSpc>
            </a:pPr>
            <a:r>
              <a:rPr lang="en-US" b="1"/>
              <a:t>8. What is the highest level of education that either one of your parents have? </a:t>
            </a:r>
          </a:p>
          <a:p>
            <a:pPr eaLnBrk="1" hangingPunct="1">
              <a:lnSpc>
                <a:spcPct val="90000"/>
              </a:lnSpc>
            </a:pPr>
            <a:r>
              <a:rPr lang="en-US" b="1"/>
              <a:t>9. Have you ever lived anywhere besides Bakersfield?  Where? How long? </a:t>
            </a:r>
          </a:p>
          <a:p>
            <a:pPr eaLnBrk="1" hangingPunct="1">
              <a:lnSpc>
                <a:spcPct val="90000"/>
              </a:lnSpc>
            </a:pPr>
            <a:r>
              <a:rPr lang="en-US" b="1"/>
              <a:t>10.  Do you have brothers and sisters? </a:t>
            </a:r>
            <a:br>
              <a:rPr lang="en-US" b="1"/>
            </a:br>
            <a:r>
              <a:rPr lang="en-US" b="1"/>
              <a:t>What are their ages?  Have I had them in class before?</a:t>
            </a:r>
          </a:p>
        </p:txBody>
      </p:sp>
    </p:spTree>
    <p:extLst>
      <p:ext uri="{BB962C8B-B14F-4D97-AF65-F5344CB8AC3E}">
        <p14:creationId xmlns:p14="http://schemas.microsoft.com/office/powerpoint/2010/main" val="27657414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eaLnBrk="1" hangingPunct="1"/>
            <a:r>
              <a:rPr lang="en-US" b="1"/>
              <a:t>Additional Information</a:t>
            </a:r>
            <a:r>
              <a:rPr lang="en-US"/>
              <a:t> </a:t>
            </a:r>
          </a:p>
        </p:txBody>
      </p:sp>
      <p:sp>
        <p:nvSpPr>
          <p:cNvPr id="40963" name="Rectangle 3"/>
          <p:cNvSpPr>
            <a:spLocks noGrp="1" noChangeArrowheads="1"/>
          </p:cNvSpPr>
          <p:nvPr>
            <p:ph type="body" idx="4294967295"/>
          </p:nvPr>
        </p:nvSpPr>
        <p:spPr/>
        <p:txBody>
          <a:bodyPr/>
          <a:lstStyle/>
          <a:p>
            <a:pPr eaLnBrk="1" hangingPunct="1">
              <a:lnSpc>
                <a:spcPct val="90000"/>
              </a:lnSpc>
            </a:pPr>
            <a:r>
              <a:rPr lang="en-US" sz="2800" b="1"/>
              <a:t>Online School Calendar and regular calendar</a:t>
            </a:r>
            <a:br>
              <a:rPr lang="en-US" sz="2800" b="1"/>
            </a:br>
            <a:r>
              <a:rPr lang="en-US" sz="2800" b="1">
                <a:hlinkClick r:id="rId2"/>
              </a:rPr>
              <a:t>http://www.kernhigh.org/stockdale/DirSchedules/SchedulesMenu.htm</a:t>
            </a:r>
            <a:r>
              <a:rPr lang="en-US" sz="2800"/>
              <a:t/>
            </a:r>
            <a:br>
              <a:rPr lang="en-US" sz="2800"/>
            </a:br>
            <a:r>
              <a:rPr lang="en-US" sz="2800"/>
              <a:t/>
            </a:r>
            <a:br>
              <a:rPr lang="en-US" sz="2800"/>
            </a:br>
            <a:r>
              <a:rPr lang="en-US" sz="2800" b="1"/>
              <a:t>WASK / ESLERS</a:t>
            </a:r>
            <a:r>
              <a:rPr lang="en-US" sz="2800"/>
              <a:t/>
            </a:r>
            <a:br>
              <a:rPr lang="en-US" sz="2800"/>
            </a:br>
            <a:r>
              <a:rPr lang="en-US" sz="2800" b="1">
                <a:hlinkClick r:id="rId3"/>
              </a:rPr>
              <a:t>http://www.kernhigh.org/stockdale/DirSchoolInfo/ESLR.html</a:t>
            </a:r>
            <a:r>
              <a:rPr lang="en-US" sz="2800"/>
              <a:t> </a:t>
            </a:r>
          </a:p>
          <a:p>
            <a:pPr eaLnBrk="1" hangingPunct="1">
              <a:lnSpc>
                <a:spcPct val="90000"/>
              </a:lnSpc>
            </a:pPr>
            <a:endParaRPr lang="en-US" sz="2800"/>
          </a:p>
          <a:p>
            <a:pPr eaLnBrk="1" hangingPunct="1">
              <a:lnSpc>
                <a:spcPct val="90000"/>
              </a:lnSpc>
            </a:pPr>
            <a:r>
              <a:rPr lang="en-US" sz="2800"/>
              <a:t>ROC E.S.L.R.S</a:t>
            </a:r>
          </a:p>
          <a:p>
            <a:pPr eaLnBrk="1" hangingPunct="1">
              <a:lnSpc>
                <a:spcPct val="90000"/>
              </a:lnSpc>
            </a:pPr>
            <a:r>
              <a:rPr lang="en-US" sz="2800">
                <a:hlinkClick r:id="rId4"/>
              </a:rPr>
              <a:t>http://www.khsd.k12.ca.us/roc/eslrs.htm</a:t>
            </a:r>
            <a:endParaRPr lang="en-US" sz="2800"/>
          </a:p>
        </p:txBody>
      </p:sp>
    </p:spTree>
    <p:extLst>
      <p:ext uri="{BB962C8B-B14F-4D97-AF65-F5344CB8AC3E}">
        <p14:creationId xmlns:p14="http://schemas.microsoft.com/office/powerpoint/2010/main" val="313766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eaLnBrk="1" hangingPunct="1"/>
            <a:r>
              <a:rPr lang="en-US" sz="4000" b="1"/>
              <a:t>What additional supplies will be helpful</a:t>
            </a:r>
            <a:r>
              <a:rPr lang="en-US" sz="4000"/>
              <a:t> </a:t>
            </a:r>
          </a:p>
        </p:txBody>
      </p:sp>
      <p:sp>
        <p:nvSpPr>
          <p:cNvPr id="5123" name="Rectangle 3"/>
          <p:cNvSpPr>
            <a:spLocks noGrp="1" noChangeArrowheads="1"/>
          </p:cNvSpPr>
          <p:nvPr>
            <p:ph type="body" idx="4294967295"/>
          </p:nvPr>
        </p:nvSpPr>
        <p:spPr/>
        <p:txBody>
          <a:bodyPr/>
          <a:lstStyle/>
          <a:p>
            <a:pPr eaLnBrk="1" hangingPunct="1"/>
            <a:r>
              <a:rPr lang="en-US" b="1" dirty="0"/>
              <a:t>.7mm lead </a:t>
            </a:r>
          </a:p>
          <a:p>
            <a:pPr eaLnBrk="1" hangingPunct="1"/>
            <a:r>
              <a:rPr lang="en-US" b="1" dirty="0" smtClean="0"/>
              <a:t>Flash </a:t>
            </a:r>
            <a:r>
              <a:rPr lang="en-US" b="1" dirty="0"/>
              <a:t>Drive </a:t>
            </a:r>
          </a:p>
          <a:p>
            <a:pPr eaLnBrk="1" hangingPunct="1"/>
            <a:r>
              <a:rPr lang="en-US" b="1" dirty="0"/>
              <a:t>Digital Camera</a:t>
            </a:r>
            <a:r>
              <a:rPr lang="en-US" dirty="0"/>
              <a:t> </a:t>
            </a:r>
          </a:p>
        </p:txBody>
      </p:sp>
    </p:spTree>
    <p:extLst>
      <p:ext uri="{BB962C8B-B14F-4D97-AF65-F5344CB8AC3E}">
        <p14:creationId xmlns:p14="http://schemas.microsoft.com/office/powerpoint/2010/main" val="3691659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en-US" b="1"/>
              <a:t>Misc.</a:t>
            </a:r>
            <a:r>
              <a:rPr lang="en-US"/>
              <a:t> </a:t>
            </a:r>
          </a:p>
        </p:txBody>
      </p:sp>
      <p:sp>
        <p:nvSpPr>
          <p:cNvPr id="6147" name="Rectangle 3"/>
          <p:cNvSpPr>
            <a:spLocks noGrp="1" noChangeArrowheads="1"/>
          </p:cNvSpPr>
          <p:nvPr>
            <p:ph type="body" idx="4294967295"/>
          </p:nvPr>
        </p:nvSpPr>
        <p:spPr/>
        <p:txBody>
          <a:bodyPr/>
          <a:lstStyle/>
          <a:p>
            <a:pPr eaLnBrk="1" hangingPunct="1"/>
            <a:r>
              <a:rPr lang="en-US" b="1" dirty="0" smtClean="0"/>
              <a:t>- </a:t>
            </a:r>
            <a:r>
              <a:rPr lang="en-US" b="1" dirty="0"/>
              <a:t>Internet Permission/ Computer AUP </a:t>
            </a:r>
          </a:p>
          <a:p>
            <a:pPr eaLnBrk="1" hangingPunct="1"/>
            <a:r>
              <a:rPr lang="en-US" b="1" dirty="0"/>
              <a:t>-  Don’t get discouraged if you are not a     	good hand artist.</a:t>
            </a:r>
          </a:p>
          <a:p>
            <a:pPr eaLnBrk="1" hangingPunct="1"/>
            <a:r>
              <a:rPr lang="en-US" b="1" dirty="0"/>
              <a:t>     Visual and Performance Arts Credit </a:t>
            </a:r>
            <a:br>
              <a:rPr lang="en-US" b="1" dirty="0"/>
            </a:br>
            <a:r>
              <a:rPr lang="en-US" b="1" dirty="0"/>
              <a:t>     U.C. and Cal. </a:t>
            </a:r>
            <a:r>
              <a:rPr lang="en-US" b="1" dirty="0" smtClean="0"/>
              <a:t>State</a:t>
            </a:r>
            <a:endParaRPr lang="en-US" b="1" dirty="0"/>
          </a:p>
        </p:txBody>
      </p:sp>
    </p:spTree>
    <p:extLst>
      <p:ext uri="{BB962C8B-B14F-4D97-AF65-F5344CB8AC3E}">
        <p14:creationId xmlns:p14="http://schemas.microsoft.com/office/powerpoint/2010/main" val="3850519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r>
              <a:rPr lang="en-US" b="1"/>
              <a:t>Misc.</a:t>
            </a:r>
            <a:r>
              <a:rPr lang="en-US"/>
              <a:t> </a:t>
            </a:r>
          </a:p>
        </p:txBody>
      </p:sp>
      <p:sp>
        <p:nvSpPr>
          <p:cNvPr id="7171" name="Rectangle 3"/>
          <p:cNvSpPr>
            <a:spLocks noGrp="1" noChangeArrowheads="1"/>
          </p:cNvSpPr>
          <p:nvPr>
            <p:ph type="body" idx="4294967295"/>
          </p:nvPr>
        </p:nvSpPr>
        <p:spPr/>
        <p:txBody>
          <a:bodyPr/>
          <a:lstStyle/>
          <a:p>
            <a:pPr eaLnBrk="1" hangingPunct="1"/>
            <a:r>
              <a:rPr lang="en-US" b="1"/>
              <a:t>- No new seats will be given for the entire year.  Do not ask ! ! ! </a:t>
            </a:r>
          </a:p>
          <a:p>
            <a:pPr eaLnBrk="1" hangingPunct="1"/>
            <a:r>
              <a:rPr lang="en-US" b="1"/>
              <a:t>- Never say you don’t have anything to do- This class is like a workplace environment. If you don’t have something to do find something.</a:t>
            </a:r>
          </a:p>
          <a:p>
            <a:pPr eaLnBrk="1" hangingPunct="1"/>
            <a:r>
              <a:rPr lang="en-US" b="1"/>
              <a:t>7th period put up all chairs</a:t>
            </a:r>
          </a:p>
        </p:txBody>
      </p:sp>
    </p:spTree>
    <p:extLst>
      <p:ext uri="{BB962C8B-B14F-4D97-AF65-F5344CB8AC3E}">
        <p14:creationId xmlns:p14="http://schemas.microsoft.com/office/powerpoint/2010/main" val="1308498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b="1"/>
              <a:t>Attendance and Tardy Policy</a:t>
            </a:r>
            <a:r>
              <a:rPr lang="en-US"/>
              <a:t> </a:t>
            </a:r>
          </a:p>
        </p:txBody>
      </p:sp>
      <p:sp>
        <p:nvSpPr>
          <p:cNvPr id="8195" name="Rectangle 3"/>
          <p:cNvSpPr>
            <a:spLocks noGrp="1" noChangeArrowheads="1"/>
          </p:cNvSpPr>
          <p:nvPr>
            <p:ph type="body" idx="4294967295"/>
          </p:nvPr>
        </p:nvSpPr>
        <p:spPr/>
        <p:txBody>
          <a:bodyPr/>
          <a:lstStyle/>
          <a:p>
            <a:pPr eaLnBrk="1" hangingPunct="1">
              <a:lnSpc>
                <a:spcPct val="90000"/>
              </a:lnSpc>
            </a:pPr>
            <a:r>
              <a:rPr lang="en-US"/>
              <a:t>You need to be in your seat when the bell rings, no exceptions. If you are almost in your seat when the bell rings, you are not almost late, you are late.</a:t>
            </a:r>
          </a:p>
          <a:p>
            <a:pPr eaLnBrk="1" hangingPunct="1">
              <a:lnSpc>
                <a:spcPct val="90000"/>
              </a:lnSpc>
            </a:pPr>
            <a:endParaRPr lang="en-US"/>
          </a:p>
          <a:p>
            <a:pPr eaLnBrk="1" hangingPunct="1">
              <a:lnSpc>
                <a:spcPct val="90000"/>
              </a:lnSpc>
            </a:pPr>
            <a:r>
              <a:rPr lang="en-US"/>
              <a:t>I will read through the roll sheet and call your name out loud. Please raise your hand as I call your name.</a:t>
            </a:r>
          </a:p>
        </p:txBody>
      </p:sp>
    </p:spTree>
    <p:extLst>
      <p:ext uri="{BB962C8B-B14F-4D97-AF65-F5344CB8AC3E}">
        <p14:creationId xmlns:p14="http://schemas.microsoft.com/office/powerpoint/2010/main" val="4208658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US"/>
              <a:t>Participation Points</a:t>
            </a:r>
          </a:p>
        </p:txBody>
      </p:sp>
      <p:sp>
        <p:nvSpPr>
          <p:cNvPr id="9219" name="Rectangle 3"/>
          <p:cNvSpPr>
            <a:spLocks noGrp="1" noChangeArrowheads="1"/>
          </p:cNvSpPr>
          <p:nvPr>
            <p:ph type="body" idx="4294967295"/>
          </p:nvPr>
        </p:nvSpPr>
        <p:spPr/>
        <p:txBody>
          <a:bodyPr/>
          <a:lstStyle/>
          <a:p>
            <a:pPr eaLnBrk="1" hangingPunct="1"/>
            <a:r>
              <a:rPr lang="en-US"/>
              <a:t>10% of your grade is based on participation. Participation in class includes but is not limited to:</a:t>
            </a:r>
          </a:p>
          <a:p>
            <a:pPr eaLnBrk="1" hangingPunct="1"/>
            <a:r>
              <a:rPr lang="en-US"/>
              <a:t>Being on time</a:t>
            </a:r>
          </a:p>
          <a:p>
            <a:pPr eaLnBrk="1" hangingPunct="1"/>
            <a:r>
              <a:rPr lang="en-US"/>
              <a:t>Listening</a:t>
            </a:r>
          </a:p>
          <a:p>
            <a:pPr eaLnBrk="1" hangingPunct="1"/>
            <a:r>
              <a:rPr lang="en-US"/>
              <a:t>Contributing to class discussions</a:t>
            </a:r>
          </a:p>
          <a:p>
            <a:pPr eaLnBrk="1" hangingPunct="1"/>
            <a:r>
              <a:rPr lang="en-US"/>
              <a:t>Not being disruptive during class</a:t>
            </a:r>
          </a:p>
          <a:p>
            <a:pPr eaLnBrk="1" hangingPunct="1"/>
            <a:r>
              <a:rPr lang="en-US"/>
              <a:t>Work until the bell rings</a:t>
            </a:r>
          </a:p>
        </p:txBody>
      </p:sp>
    </p:spTree>
    <p:extLst>
      <p:ext uri="{BB962C8B-B14F-4D97-AF65-F5344CB8AC3E}">
        <p14:creationId xmlns:p14="http://schemas.microsoft.com/office/powerpoint/2010/main" val="102677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228600" y="304800"/>
            <a:ext cx="8686800" cy="1143000"/>
          </a:xfrm>
        </p:spPr>
        <p:txBody>
          <a:bodyPr/>
          <a:lstStyle/>
          <a:p>
            <a:pPr eaLnBrk="1" hangingPunct="1"/>
            <a:r>
              <a:rPr lang="en-US" sz="3600" b="1"/>
              <a:t>How to lose your participation points</a:t>
            </a:r>
            <a:r>
              <a:rPr lang="en-US" sz="4000"/>
              <a:t> </a:t>
            </a:r>
          </a:p>
        </p:txBody>
      </p:sp>
      <p:sp>
        <p:nvSpPr>
          <p:cNvPr id="10243" name="Rectangle 3"/>
          <p:cNvSpPr>
            <a:spLocks noGrp="1" noChangeArrowheads="1"/>
          </p:cNvSpPr>
          <p:nvPr>
            <p:ph type="body" idx="4294967295"/>
          </p:nvPr>
        </p:nvSpPr>
        <p:spPr/>
        <p:txBody>
          <a:bodyPr/>
          <a:lstStyle/>
          <a:p>
            <a:pPr marL="609600" indent="-609600" eaLnBrk="1" hangingPunct="1"/>
            <a:r>
              <a:rPr lang="en-US" dirty="0"/>
              <a:t>Come to class late </a:t>
            </a:r>
          </a:p>
          <a:p>
            <a:pPr marL="609600" indent="-609600" eaLnBrk="1" hangingPunct="1"/>
            <a:r>
              <a:rPr lang="en-US" dirty="0"/>
              <a:t>Don’t work the entire period </a:t>
            </a:r>
          </a:p>
          <a:p>
            <a:pPr marL="609600" indent="-609600" eaLnBrk="1" hangingPunct="1"/>
            <a:r>
              <a:rPr lang="en-US" dirty="0"/>
              <a:t>Send or receive email w/o permission</a:t>
            </a:r>
          </a:p>
          <a:p>
            <a:pPr marL="609600" indent="-609600" eaLnBrk="1" hangingPunct="1"/>
            <a:r>
              <a:rPr lang="en-US" dirty="0"/>
              <a:t>Play Computer Games</a:t>
            </a:r>
          </a:p>
          <a:p>
            <a:pPr marL="609600" indent="-609600" eaLnBrk="1" hangingPunct="1"/>
            <a:r>
              <a:rPr lang="en-US" dirty="0"/>
              <a:t>Interrupt during lecture w/o raising your hand.</a:t>
            </a:r>
          </a:p>
          <a:p>
            <a:pPr marL="609600" indent="-609600" eaLnBrk="1" hangingPunct="1"/>
            <a:endParaRPr lang="en-US" dirty="0"/>
          </a:p>
        </p:txBody>
      </p:sp>
    </p:spTree>
    <p:extLst>
      <p:ext uri="{BB962C8B-B14F-4D97-AF65-F5344CB8AC3E}">
        <p14:creationId xmlns:p14="http://schemas.microsoft.com/office/powerpoint/2010/main" val="24194355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991</TotalTime>
  <Words>1285</Words>
  <Application>Microsoft Office PowerPoint</Application>
  <PresentationFormat>On-screen Show (4:3)</PresentationFormat>
  <Paragraphs>136</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Wingdings</vt:lpstr>
      <vt:lpstr>Default Design</vt:lpstr>
      <vt:lpstr>Welcome to Graphic Arts &amp; Motion Graphics</vt:lpstr>
      <vt:lpstr>Web Information </vt:lpstr>
      <vt:lpstr>Class Requirements </vt:lpstr>
      <vt:lpstr>What additional supplies will be helpful </vt:lpstr>
      <vt:lpstr>Misc. </vt:lpstr>
      <vt:lpstr>Misc. </vt:lpstr>
      <vt:lpstr>Attendance and Tardy Policy </vt:lpstr>
      <vt:lpstr>Participation Points</vt:lpstr>
      <vt:lpstr>How to lose your participation points </vt:lpstr>
      <vt:lpstr>Tardies Policy </vt:lpstr>
      <vt:lpstr>Grading </vt:lpstr>
      <vt:lpstr>Lab Rules </vt:lpstr>
      <vt:lpstr>Lab Rules </vt:lpstr>
      <vt:lpstr>Lab Rules </vt:lpstr>
      <vt:lpstr>Lab Rules </vt:lpstr>
      <vt:lpstr>Lab Rules </vt:lpstr>
      <vt:lpstr>Lab Rules </vt:lpstr>
      <vt:lpstr>Lab Rules </vt:lpstr>
      <vt:lpstr>Lab Rules </vt:lpstr>
      <vt:lpstr>Lab Rules </vt:lpstr>
      <vt:lpstr>Lab Rules </vt:lpstr>
      <vt:lpstr>Lab Rules </vt:lpstr>
      <vt:lpstr>Lab Rules </vt:lpstr>
      <vt:lpstr>Lab Rules </vt:lpstr>
      <vt:lpstr>Lab Rules </vt:lpstr>
      <vt:lpstr>Lab Rules </vt:lpstr>
      <vt:lpstr>Computer Login </vt:lpstr>
      <vt:lpstr>AUP of Computers </vt:lpstr>
      <vt:lpstr>AUP of Computers </vt:lpstr>
      <vt:lpstr>AUP of Computers </vt:lpstr>
      <vt:lpstr>AUP of Computers </vt:lpstr>
      <vt:lpstr>AUP of Computers </vt:lpstr>
      <vt:lpstr>AUP of Computers </vt:lpstr>
      <vt:lpstr>Student Survey </vt:lpstr>
      <vt:lpstr>Student Survey </vt:lpstr>
      <vt:lpstr>Student Survey </vt:lpstr>
      <vt:lpstr>Additional Information </vt:lpstr>
    </vt:vector>
  </TitlesOfParts>
  <Company>KHSD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 Changes  Course Numbers  7982-  all Soph, Juniors and Seniors 4993- all Freshman</dc:title>
  <dc:creator>matthew_dills</dc:creator>
  <cp:lastModifiedBy>Matthew Dills</cp:lastModifiedBy>
  <cp:revision>44</cp:revision>
  <dcterms:created xsi:type="dcterms:W3CDTF">2008-05-29T00:44:24Z</dcterms:created>
  <dcterms:modified xsi:type="dcterms:W3CDTF">2015-08-27T19:43:49Z</dcterms:modified>
</cp:coreProperties>
</file>